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77" r:id="rId2"/>
    <p:sldId id="288" r:id="rId3"/>
    <p:sldId id="257" r:id="rId4"/>
    <p:sldId id="263" r:id="rId5"/>
    <p:sldId id="264" r:id="rId6"/>
    <p:sldId id="258" r:id="rId7"/>
    <p:sldId id="260" r:id="rId8"/>
    <p:sldId id="261" r:id="rId9"/>
    <p:sldId id="262" r:id="rId10"/>
    <p:sldId id="265" r:id="rId11"/>
    <p:sldId id="270" r:id="rId12"/>
    <p:sldId id="280" r:id="rId13"/>
    <p:sldId id="281" r:id="rId14"/>
    <p:sldId id="276" r:id="rId15"/>
    <p:sldId id="269" r:id="rId16"/>
    <p:sldId id="282" r:id="rId17"/>
    <p:sldId id="283" r:id="rId18"/>
    <p:sldId id="287" r:id="rId19"/>
    <p:sldId id="292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07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6ED0-C4F9-471A-8EE1-FF646C96DC99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BB393-93DC-4D79-9B4E-2B5269543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1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BB393-93DC-4D79-9B4E-2B52695431E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BB393-93DC-4D79-9B4E-2B52695431E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965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BB393-93DC-4D79-9B4E-2B52695431E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293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C168-5F2F-4C12-AB4E-3B058CA0CC62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7E3E-DE83-4621-BF15-9F0D6F847A75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07C3-3E01-4295-AC2B-86D6A4F57778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DC49-D8D7-4547-9A26-927C95638EFF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7300-8D4C-4939-8EE7-84D626816012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B189-20B8-4181-81BB-F7E7AA349ADE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BABDD-DCB9-4DDA-8F39-130ED88F8245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831B5-EAC2-4DF9-894B-FA10D20F2955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3908-6A2D-4A07-9316-803714C9E139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6129-6AFF-42CF-AB85-50B1CE347C87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82CA-86F7-4303-A7A6-68B6F5041F35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16B8-CB78-4E93-A28D-6589DACA0622}" type="datetime1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72899BB-1807-46CF-A020-4E108F735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0;&#1086;&#1085;&#1082;&#1091;&#1088;&#1089;%202022\&#1057;&#1090;&#1072;&#1088;&#1080;&#1085;&#1085;&#1072;&#1103;_&#1082;&#1072;&#1079;&#1072;&#1095;&#1100;&#1103;_&#1087;&#1077;&#1089;&#1085;&#1103;_-_&#1053;&#1077;_&#1076;&#1083;&#1103;_&#1084;&#1077;&#1085;&#1103;_&#1087;&#1088;&#1080;&#1076;&#1105;&#1090;_&#1074;&#1077;&#1089;&#1085;&#1072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hyperlink" Target="Novocherkassk.mp4" TargetMode="Externa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1.xml"/><Relationship Id="rId7" Type="http://schemas.openxmlformats.org/officeDocument/2006/relationships/slide" Target="slide10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slide" Target="slide6.xml"/><Relationship Id="rId10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8968">
            <a:off x="4851106" y="2573793"/>
            <a:ext cx="4117632" cy="308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логотип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113" y="188641"/>
            <a:ext cx="1644323" cy="1512168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555776" y="130341"/>
            <a:ext cx="62646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990033"/>
                </a:solidFill>
                <a:latin typeface="Arial Black" pitchFamily="34" charset="0"/>
              </a:rPr>
              <a:t>Министерство общего и профессионального образования Ростовской области</a:t>
            </a:r>
          </a:p>
          <a:p>
            <a:pPr algn="ctr"/>
            <a:r>
              <a:rPr lang="ru-RU" sz="1400" b="1" dirty="0">
                <a:solidFill>
                  <a:srgbClr val="990033"/>
                </a:solidFill>
                <a:latin typeface="Arial Black" pitchFamily="34" charset="0"/>
              </a:rPr>
              <a:t>Государственное бюджетное образовательное  учреждение среднего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990033"/>
                </a:solidFill>
                <a:latin typeface="Arial Black" pitchFamily="34" charset="0"/>
              </a:rPr>
              <a:t>Ростовской области</a:t>
            </a:r>
          </a:p>
          <a:p>
            <a:pPr algn="ctr"/>
            <a:r>
              <a:rPr lang="ru-RU" sz="1400" b="1" dirty="0">
                <a:solidFill>
                  <a:srgbClr val="990033"/>
                </a:solidFill>
                <a:latin typeface="Arial Black" pitchFamily="34" charset="0"/>
              </a:rPr>
              <a:t>«Новочеркасский колледж промышленных </a:t>
            </a:r>
          </a:p>
          <a:p>
            <a:pPr algn="ctr"/>
            <a:r>
              <a:rPr lang="ru-RU" sz="1400" b="1" dirty="0">
                <a:solidFill>
                  <a:srgbClr val="990033"/>
                </a:solidFill>
                <a:latin typeface="Arial Black" pitchFamily="34" charset="0"/>
              </a:rPr>
              <a:t>технологий и 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6381328"/>
            <a:ext cx="360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33"/>
                </a:solidFill>
                <a:latin typeface="Arial Black" pitchFamily="34" charset="0"/>
              </a:rPr>
              <a:t>©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0330">
            <a:off x="180072" y="3038292"/>
            <a:ext cx="3982772" cy="296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00298" y="1785926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«Там, где Дон течёт</a:t>
            </a:r>
            <a:r>
              <a:rPr lang="ru-RU" sz="32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…»</a:t>
            </a:r>
          </a:p>
        </p:txBody>
      </p:sp>
      <p:pic>
        <p:nvPicPr>
          <p:cNvPr id="10" name="Старинная_казачья_песня_-_Не_для_меня_придёт_вес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928762" y="5786454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990033"/>
                </a:solidFill>
                <a:latin typeface="Arial Black" pitchFamily="34" charset="0"/>
              </a:rPr>
              <a:t>Автор:      Сапожкова Анна Андреевна    </a:t>
            </a:r>
          </a:p>
          <a:p>
            <a:pPr algn="r"/>
            <a:r>
              <a:rPr lang="ru-RU" dirty="0" smtClean="0">
                <a:solidFill>
                  <a:srgbClr val="990033"/>
                </a:solidFill>
                <a:latin typeface="Arial Black" pitchFamily="34" charset="0"/>
              </a:rPr>
              <a:t>Группа Вет-203, 36.02.01 Ветеринария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3372" y="6488668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990033"/>
                </a:solidFill>
                <a:latin typeface="Arial Black" pitchFamily="34" charset="0"/>
              </a:rPr>
              <a:t>2022</a:t>
            </a:r>
            <a:endParaRPr lang="ru-RU" sz="1600" dirty="0">
              <a:solidFill>
                <a:srgbClr val="99003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EC0B8D-7899-4338-ADC2-070B542C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116" y="5688396"/>
            <a:ext cx="2761727" cy="1030313"/>
          </a:xfrm>
          <a:prstGeom prst="rect">
            <a:avLst/>
          </a:prstGeom>
        </p:spPr>
      </p:pic>
      <p:pic>
        <p:nvPicPr>
          <p:cNvPr id="17410" name="Picture 2" descr="http://kozadm.cg.gov.ua/koz/img/06.jpg"/>
          <p:cNvPicPr>
            <a:picLocks noChangeAspect="1" noChangeArrowheads="1"/>
          </p:cNvPicPr>
          <p:nvPr/>
        </p:nvPicPr>
        <p:blipFill>
          <a:blip r:embed="rId4" cstate="print"/>
          <a:srcRect r="8818" b="6060"/>
          <a:stretch>
            <a:fillRect/>
          </a:stretch>
        </p:blipFill>
        <p:spPr bwMode="auto">
          <a:xfrm>
            <a:off x="-8925" y="5407349"/>
            <a:ext cx="2098545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2227" b="23562"/>
          <a:stretch>
            <a:fillRect/>
          </a:stretch>
        </p:blipFill>
        <p:spPr bwMode="auto">
          <a:xfrm rot="8163548">
            <a:off x="7347264" y="5356644"/>
            <a:ext cx="2095771" cy="156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DA9E8B9-C130-432C-971F-93004FABD5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rcRect r="34416"/>
          <a:stretch>
            <a:fillRect/>
          </a:stretch>
        </p:blipFill>
        <p:spPr>
          <a:xfrm>
            <a:off x="0" y="0"/>
            <a:ext cx="3214678" cy="3365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19BC84E-CD62-4884-83E0-4864B977A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923" y="3475824"/>
            <a:ext cx="6523285" cy="33652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9EA8248-E509-4421-80EF-B459E10130DC}"/>
              </a:ext>
            </a:extLst>
          </p:cNvPr>
          <p:cNvSpPr/>
          <p:nvPr/>
        </p:nvSpPr>
        <p:spPr>
          <a:xfrm>
            <a:off x="3881223" y="644822"/>
            <a:ext cx="5426785" cy="65390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2227" b="23562"/>
          <a:stretch>
            <a:fillRect/>
          </a:stretch>
        </p:blipFill>
        <p:spPr bwMode="auto">
          <a:xfrm rot="18175750">
            <a:off x="3249278" y="808548"/>
            <a:ext cx="1238771" cy="92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3888" y="95422"/>
            <a:ext cx="636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dirty="0">
                <a:solidFill>
                  <a:srgbClr val="990033"/>
                </a:solidFill>
                <a:latin typeface="Arial Black" pitchFamily="34" charset="0"/>
              </a:rPr>
              <a:t>Свадебный обряд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6389" y="934827"/>
            <a:ext cx="455645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sz="17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Свадьбу справляли в любое время года, кроме постов, но чаще играли осенью, после окончания полевых работ.</a:t>
            </a:r>
          </a:p>
          <a:p>
            <a:pPr indent="457200" algn="just"/>
            <a:r>
              <a:rPr lang="ru-RU" sz="1700" b="1" dirty="0">
                <a:solidFill>
                  <a:srgbClr val="990033"/>
                </a:solidFill>
                <a:latin typeface="Arial Black" pitchFamily="34" charset="0"/>
              </a:rPr>
              <a:t>Обычно дело начиналось смотринами невесты. Жених отправлялся к её родителям с одним или двумя старшими родственниками.</a:t>
            </a:r>
          </a:p>
          <a:p>
            <a:pPr indent="457200" algn="just"/>
            <a:r>
              <a:rPr lang="ru-RU" sz="1700" b="1" dirty="0">
                <a:solidFill>
                  <a:srgbClr val="990033"/>
                </a:solidFill>
                <a:latin typeface="Arial Black" pitchFamily="34" charset="0"/>
              </a:rPr>
              <a:t>После смотрин шло сватовство.</a:t>
            </a:r>
          </a:p>
          <a:p>
            <a:pPr indent="457200" algn="just"/>
            <a:r>
              <a:rPr lang="ru-RU" sz="1700" b="1" dirty="0">
                <a:solidFill>
                  <a:srgbClr val="990033"/>
                </a:solidFill>
                <a:latin typeface="Arial Black" pitchFamily="34" charset="0"/>
              </a:rPr>
              <a:t>Выходя из комнаты, сваты старались коснуться рукой печки, приговаривая при этом: «Как эта печь не сходит с места, так и не от нас не отошла бы наша невеста». Затем производилось рукобитье. Жених с родней приходил в дом своей суженой, где собирались её близкие. Родители в знак союза давали друг другу руки, далее шёл сговор</a:t>
            </a:r>
            <a:r>
              <a:rPr lang="ru-RU" sz="1700" b="1" dirty="0" smtClean="0">
                <a:solidFill>
                  <a:srgbClr val="990033"/>
                </a:solidFill>
                <a:latin typeface="Arial Black" pitchFamily="34" charset="0"/>
              </a:rPr>
              <a:t>.</a:t>
            </a:r>
            <a:endParaRPr lang="ru-RU" b="1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10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1617" y="138598"/>
            <a:ext cx="620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Праздники казаков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836712"/>
            <a:ext cx="49685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Казаки всегда праздновали Святки красочно и весело.</a:t>
            </a:r>
          </a:p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Начинались они с празднования Рождества Христова и продолжались почти две надели до Крещения.</a:t>
            </a:r>
          </a:p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С древних времен на Святках переплелись языческие обычаи с христианскими обрядами.</a:t>
            </a:r>
          </a:p>
          <a:p>
            <a:pPr indent="457200" algn="just"/>
            <a:endParaRPr lang="ru-RU" sz="2000" b="1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517" y="3609740"/>
            <a:ext cx="5544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У казаков существовало поверье, о том, что в Рождественскую неделю нечистая сила выходит из своих убежищ.</a:t>
            </a:r>
          </a:p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Оттого наряду с христианским обычаем – ходить под Рождество славить Христа (колядовать) – осталась и языческая традиция рядиться в шкуры животных, маски и костюмы колдунов и ведьм, чтобы своим видом отпугнуть, нечистую силу.</a:t>
            </a:r>
            <a:endParaRPr lang="ru-RU" dirty="0">
              <a:solidFill>
                <a:srgbClr val="990033"/>
              </a:solidFill>
              <a:latin typeface="Arial Black" pitchFamily="34" charset="0"/>
            </a:endParaRPr>
          </a:p>
        </p:txBody>
      </p:sp>
      <p:pic>
        <p:nvPicPr>
          <p:cNvPr id="5" name="Picture 2" descr="Картинка 15 из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065"/>
          <a:stretch/>
        </p:blipFill>
        <p:spPr bwMode="auto">
          <a:xfrm>
            <a:off x="6156176" y="3429001"/>
            <a:ext cx="2435178" cy="300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а 18 из 4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372"/>
          <a:stretch/>
        </p:blipFill>
        <p:spPr bwMode="auto">
          <a:xfrm>
            <a:off x="23526" y="716640"/>
            <a:ext cx="3900402" cy="289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11</a:t>
            </a:fld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E11369-AC97-4737-B60D-394A04927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7" y="54125"/>
            <a:ext cx="4251578" cy="6446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1837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990033"/>
                </a:solidFill>
                <a:latin typeface="Arial Black" pitchFamily="34" charset="0"/>
              </a:rPr>
              <a:t>Масленица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9900" y="764704"/>
            <a:ext cx="532859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Во время Масленицы, символизирующей проводы зимы и возрождение природы, проводились интересные обряды: печение блинов – знак оживающего солнца.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В наше время сохранились традиции и специфические черты, отличавшие масленицу от других праздников.</a:t>
            </a:r>
          </a:p>
          <a:p>
            <a:pPr indent="432000" algn="just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-35519" y="3657616"/>
            <a:ext cx="53285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Масленица, бывшая некогда языческим праздником в честь Бога солнца Ярилы, сохранилась как последняя седмица перед Великим Постом.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У каждой хозяйки был свой собственный потаённый рецепт приготовления блинов.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Первый блин не съедали, он был за упокой для душ родительских.</a:t>
            </a:r>
          </a:p>
          <a:p>
            <a:endParaRPr lang="ru-RU" sz="1600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12</a:t>
            </a:fld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987FADC-1952-4593-932E-D60E5E9F24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324544" y="-2029"/>
            <a:ext cx="8114479" cy="6860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FBD9848-64C6-4A60-B4C0-7500C86665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8" y="726242"/>
            <a:ext cx="5843253" cy="2946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184" y="810379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Пасха - праздник Светлого Христова Воскресения.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Пасхе предшествовал семинедельный пост, называемый «Великим». В такие дни запрещалось употреблять скоромную пищу. Но это были дни не столько воздержания от пищи, сколько дни духовного поста.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Это время, когда люди должны очиститься от грехов.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8D00C71-0718-42A2-8BFA-0FD0756C47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05" y="3847178"/>
            <a:ext cx="5843253" cy="2389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6216" y="241989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990033"/>
                </a:solidFill>
                <a:latin typeface="Arial Black" pitchFamily="34" charset="0"/>
              </a:rPr>
              <a:t>Пасха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985" y="43651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026" name="Picture 2" descr="C:\Users\Пользователь\Desktop\57294592_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69" y="1099991"/>
            <a:ext cx="2303268" cy="2747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65906" y="3927720"/>
            <a:ext cx="5843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Время  Великого Поста – это дни духовной весны, время нашего пробуждения от греховного сна, нашего духовного обновления и украшения души христианскими добродетелями.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Яйцо – символ зарождающейся жизни, занимает центральное место в пасхальном обряде.</a:t>
            </a:r>
          </a:p>
        </p:txBody>
      </p:sp>
      <p:sp>
        <p:nvSpPr>
          <p:cNvPr id="9" name="Управляющая кнопка: возврат 8">
            <a:hlinkClick r:id="rId6" action="ppaction://hlinksldjump" highlightClick="1"/>
          </p:cNvPr>
          <p:cNvSpPr/>
          <p:nvPr/>
        </p:nvSpPr>
        <p:spPr>
          <a:xfrm>
            <a:off x="7358082" y="6357958"/>
            <a:ext cx="864096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13</a:t>
            </a:fld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53F97DA-4A85-4CA7-AEE3-00963D27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7" y="5604122"/>
            <a:ext cx="2963102" cy="118189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10745FB-F6E4-4BE6-B394-20339259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</a:blip>
          <a:srcRect r="-2227" b="23562"/>
          <a:stretch>
            <a:fillRect/>
          </a:stretch>
        </p:blipFill>
        <p:spPr bwMode="auto">
          <a:xfrm rot="2948276">
            <a:off x="7890049" y="95695"/>
            <a:ext cx="1362533" cy="101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8552A7-F2DB-4812-99FF-40194F4B51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11968236">
            <a:off x="7517772" y="5188809"/>
            <a:ext cx="1886242" cy="20125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BCD280-FFB9-48B7-87D9-A7EFA88BC0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-180528" y="0"/>
            <a:ext cx="7028688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427984" y="662931"/>
            <a:ext cx="453548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Старинное жилье у донских казаков называлось курень.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ea typeface="Arial Unicode MS" pitchFamily="34" charset="-128"/>
                <a:cs typeface="Arial" pitchFamily="34" charset="0"/>
              </a:rPr>
              <a:t>Казачий курень – двухэтажный, «полу-каменный», то есть первый этаж - кирпичный, второй - деревянный. Первый этаж, как правило, не жилой, а хозяйственный.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ea typeface="Arial Unicode MS" pitchFamily="34" charset="-128"/>
                <a:cs typeface="Arial" pitchFamily="34" charset="0"/>
              </a:rPr>
              <a:t>Считалось, что «жить нужно в дереве, а припасы хранить в камне».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</a:p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Дом имел кухню, прихожую и две или три комнаты. Крыша у таких домов была четырехскатная и крылась чаще всего железом. Такие дома имели два крыльца: на улицу парадное и во двор черное.</a:t>
            </a:r>
          </a:p>
          <a:p>
            <a:pPr indent="432000" algn="just"/>
            <a:endParaRPr lang="ru-RU" b="1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  <a:p>
            <a:pPr indent="432000" algn="just"/>
            <a:r>
              <a:rPr lang="ru-RU" sz="16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16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</a:br>
            <a:endParaRPr lang="ru-RU" sz="1600" b="1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95840" y="3280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dirty="0">
                <a:solidFill>
                  <a:srgbClr val="990033"/>
                </a:solidFill>
                <a:latin typeface="Arial Black" pitchFamily="34" charset="0"/>
              </a:rPr>
              <a:t>Быт казаков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14</a:t>
            </a:fld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DEEEC9C-3079-4D14-B54B-7A8DC0E5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329" y="5696946"/>
            <a:ext cx="2761727" cy="1030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AA5CDBD-E7F0-4C7E-9F87-C920C963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62" y="5668034"/>
            <a:ext cx="2761727" cy="1030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C399966-6450-44EB-9825-F1ABDA282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628" y="-312622"/>
            <a:ext cx="1651103" cy="17616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54006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9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Стены казачьего куреня украшали оружием и конской сбруей, картинами с изображением военных сюжетов, семейными портретами, портретами казачьих атаманов и членов царской семьи.</a:t>
            </a:r>
          </a:p>
          <a:p>
            <a:pPr indent="432000" algn="just"/>
            <a:r>
              <a:rPr lang="ru-RU" sz="19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Под влиянием интерьера жилища горских народов Кавказа у казаков в куренях лавки накрывались коврами, постель убиралась в стопу на видном месте.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4914" y="4007585"/>
            <a:ext cx="3454685" cy="271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599" y="3813782"/>
            <a:ext cx="2561992" cy="236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9087" y="214962"/>
            <a:ext cx="2779114" cy="355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возврат 6">
            <a:hlinkClick r:id="rId7" action="ppaction://hlinksldjump" highlightClick="1"/>
          </p:cNvPr>
          <p:cNvSpPr/>
          <p:nvPr/>
        </p:nvSpPr>
        <p:spPr>
          <a:xfrm>
            <a:off x="7143768" y="6357958"/>
            <a:ext cx="864096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C51793D-37E7-4A53-8741-67060CDD0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57" y="3918253"/>
            <a:ext cx="3060457" cy="23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15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6F5FF75-A209-4A7E-91A1-5C3D952B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47732">
            <a:off x="6432294" y="618948"/>
            <a:ext cx="3754341" cy="34201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CC2F55D-B87B-485D-802E-DB858C05A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58" y="5587127"/>
            <a:ext cx="3334801" cy="1243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14893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dirty="0">
                <a:solidFill>
                  <a:srgbClr val="990033"/>
                </a:solidFill>
                <a:latin typeface="Arial Black" pitchFamily="34" charset="0"/>
              </a:rPr>
              <a:t>Кухня  донских казаков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72355"/>
            <a:ext cx="5040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Блюда из рыбы — основа питания всех казаков. Рыбу варили (уха, щерба), жарили, томили в печи. Из рыбного филе готовили котлеты и тельное. На праздничный стол подавали пироги с рыбой, заливную и фаршированную рыбу. Рыбу сушили, коптили, вялили, делали балык.</a:t>
            </a:r>
            <a:endParaRPr lang="ru-RU" sz="1600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Картинка 1 из 1045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30301"/>
            <a:ext cx="3201978" cy="2727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1530" y="3885103"/>
            <a:ext cx="52949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75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Из мяса готовили первые блюда: борщ, щи, лапша, похлебка, суп; вторые блюда: жаркое с овощами, карина, пожарок, начинку для пирогов.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F726FF-9681-42FC-B8D6-39189D610083}"/>
              </a:ext>
            </a:extLst>
          </p:cNvPr>
          <p:cNvSpPr txBox="1"/>
          <p:nvPr/>
        </p:nvSpPr>
        <p:spPr>
          <a:xfrm>
            <a:off x="3741530" y="5000636"/>
            <a:ext cx="5294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50" dirty="0">
                <a:solidFill>
                  <a:srgbClr val="990033"/>
                </a:solidFill>
                <a:latin typeface="Arial Black" panose="020B0A04020102020204" pitchFamily="34" charset="0"/>
              </a:rPr>
              <a:t>Также особое внимание уделялось напиткам. Напитки были разнообразными: квас, компот (узвар), кислое молоко, сыта из меда, буза из солодкового корня и другие. </a:t>
            </a:r>
            <a:endParaRPr lang="ru-RU" sz="175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AC22061-5C6A-4023-9DF0-32DA5B123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8971">
            <a:off x="1115" y="3782491"/>
            <a:ext cx="3883489" cy="2981202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16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05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765B51-DF34-44D7-AA18-1AA6159F7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919" y="5713984"/>
            <a:ext cx="2761727" cy="1030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885891-159B-47C1-B577-A673ED23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5827687"/>
            <a:ext cx="2761727" cy="10303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A9732FA-8499-46F5-A3B6-E5C51C80A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3" y="5711551"/>
            <a:ext cx="2761727" cy="10303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812" y="281091"/>
            <a:ext cx="532859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Молочные блюда — важная часть повседневного рациона. Основой для приготовления многих блюд было кислое молоко. Из него делали </a:t>
            </a:r>
            <a:r>
              <a:rPr lang="ru-RU" sz="1500" i="1" u="sng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арян</a:t>
            </a:r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— напиток для утоления жажды, откидное молоко, сюзбе, наподобие брынзы. Сушеный сыр (крут) был распространен у многих войск.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500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  <a:p>
            <a:pPr indent="432000" algn="just"/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ru-RU" sz="1500" i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Каймак</a:t>
            </a:r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(топленые в русской печи сливки) добавлялся во многие блюда, придавая им особый вкус.</a:t>
            </a:r>
          </a:p>
          <a:p>
            <a:pPr indent="432000" algn="just"/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ru-RU" sz="1500" i="1" dirty="0" err="1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Ремчук</a:t>
            </a:r>
            <a:r>
              <a:rPr lang="ru-RU" sz="1500" i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, </a:t>
            </a:r>
            <a:r>
              <a:rPr lang="ru-RU" sz="1500" i="1" dirty="0" err="1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сарсу</a:t>
            </a:r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— блюда из кислого молока, заимствованные у кочевых народов, бытовали у уральских, астраханских, донских казаков.</a:t>
            </a:r>
          </a:p>
          <a:p>
            <a:pPr indent="432000" algn="just"/>
            <a:r>
              <a:rPr lang="ru-RU" sz="15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Из молока делали также варенец, ряженку, сметану, творог.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951">
            <a:off x="5796555" y="269296"/>
            <a:ext cx="3102553" cy="3157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Картинка 93 из 11149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85" t="11321" r="5710" b="24393"/>
          <a:stretch/>
        </p:blipFill>
        <p:spPr bwMode="auto">
          <a:xfrm rot="21333868">
            <a:off x="5722253" y="3799892"/>
            <a:ext cx="2906405" cy="2563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Картинка 230 из 2990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57" t="2860" r="7594" b="3597"/>
          <a:stretch/>
        </p:blipFill>
        <p:spPr bwMode="auto">
          <a:xfrm rot="317866">
            <a:off x="3173716" y="4512670"/>
            <a:ext cx="2199364" cy="2048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Картинка 59 из 1073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092">
            <a:off x="317072" y="4523530"/>
            <a:ext cx="2427556" cy="202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17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09812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152A658-FD8B-41DA-8819-D0C37DDE2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86195" y="1773616"/>
            <a:ext cx="2761727" cy="10303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D71C91C-EF54-4CDB-A134-6300B3F8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44" y="5726814"/>
            <a:ext cx="2761727" cy="1030313"/>
          </a:xfrm>
          <a:prstGeom prst="rect">
            <a:avLst/>
          </a:prstGeom>
        </p:spPr>
      </p:pic>
      <p:pic>
        <p:nvPicPr>
          <p:cNvPr id="2050" name="Picture 2" descr="&amp;Ncy;&amp;acy; &amp;lcy;&amp;icy;&amp;ncy;&amp;icy;&amp;icy; &amp;pcy;&amp;acy;&amp;rcy;&amp;acy;&amp;dcy;&amp;ncy;&amp;ycy;&amp;khcy; &amp;kcy;&amp;ocy;&amp;lcy;&amp;ocy;&amp;ncy;&amp;ncy; - &amp;kcy;&amp;acy;&amp;dcy;&amp;iecy;&amp;tcy;&amp;scy;&amp;kcy;&amp;icy;&amp;iecy; &amp;kcy;&amp;ocy;&amp;rcy;&amp;pcy;&amp;ucy;&amp;scy;&amp;acy; &amp;Dcy;&amp;ocy;&amp;ncy;&amp;acy;. &amp;Ncy;&amp;acy; &amp;pcy;&amp;rcy;&amp;acy;&amp;vcy;&amp;ocy;&amp;mcy; &amp;fcy;&amp;lcy;&amp;acy;&amp;ncy;&amp;gcy;&amp;iecy; - &amp;dcy;&amp;icy;&amp;rcy;&amp;iecy;&amp;kcy;&amp;tcy;&amp;ocy;&amp;rcy; &amp;Bcy;&amp;iecy;&amp;lcy;&amp;ocy;&amp;kcy;&amp;acy;&amp;lcy;&amp;icy;&amp;tcy;&amp;vcy;&amp;icy;&amp;ncy;&amp;scy;&amp;kcy;&amp;ocy;&amp;gcy;&amp;ocy; &amp;acy;&amp;tcy;&amp;acy;&amp;mcy;&amp;acy;&amp;ncy;&amp;acy; &amp;Pcy;&amp;lcy;&amp;acy;&amp;tcy;&amp;ocy;&amp;vcy;&amp;acy; &amp;kcy;&amp;acy;&amp;zcy;&amp;acy;&amp;chcy;&amp;softcy;&amp;iecy;&amp;gcy;&amp;ocy; &amp;kcy;&amp;acy;&amp;dcy;&amp;iecy;&amp;tcy;&amp;scy;&amp;kcy;&amp;ocy;&amp;gcy;&amp;ocy; &amp;kcy;&amp;ocy;&amp;rcy;&amp;pcy;&amp;ucy;&amp;scy;&amp;acy; &amp;kcy;&amp;acy;&amp;zcy;&amp;acy;&amp;chcy;&amp;icy;&amp;jcy; &amp;pcy;&amp;ocy;&amp;lcy;&amp;kcy;&amp;ocy;&amp;vcy;&amp;ncy;&amp;icy;&amp;kcy; &amp;YUcy;.&amp;Icy;.&amp;Lcy;&amp;iecy;&amp;ocy;&amp;ncy;&amp;ocy;&amp;v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836712"/>
            <a:ext cx="36004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&amp;Pcy;&amp;rcy;&amp;ocy;&amp;khcy;&amp;ocy;&amp;zhcy;&amp;dcy;&amp;iecy;&amp;ncy;&amp;icy;&amp;iecy; &amp;kcy;&amp;ocy;&amp;ncy;&amp;ncy;&amp;ycy;&amp;mcy; &amp;scy;&amp;tcy;&amp;rcy;&amp;ocy;&amp;iecy;&amp;mcy; &amp;kcy;&amp;acy;&amp;zcy;&amp;acy;&amp;chcy;&amp;softcy;&amp;icy;&amp;khcy; &amp;dcy;&amp;rcy;&amp;ucy;&amp;zhcy;&amp;icy;&amp;n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429000"/>
            <a:ext cx="3865562" cy="281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42033" y="113118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dirty="0">
                <a:solidFill>
                  <a:srgbClr val="990033"/>
                </a:solidFill>
                <a:latin typeface="Arial Black" pitchFamily="34" charset="0"/>
              </a:rPr>
              <a:t>Казачество стало возрождаться с конца 80-годов. Во многих городах и станицах Дона начинается активная культурная и просветительская деятельность, прочно объединенная казачьим духом и идеей возрождения.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8520" y="21825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dirty="0">
                <a:solidFill>
                  <a:srgbClr val="990033"/>
                </a:solidFill>
                <a:latin typeface="Arial Black" pitchFamily="34" charset="0"/>
              </a:rPr>
              <a:t>Возрождение казачества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9" y="3712964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dirty="0">
                <a:solidFill>
                  <a:srgbClr val="990033"/>
                </a:solidFill>
                <a:latin typeface="Arial Black" pitchFamily="34" charset="0"/>
              </a:rPr>
              <a:t>Начинается процесс возрождения донского казачества, то есть восстановление утраченных черт казачества как народа, некоторых составных частей: самосознания, культуры, традиций и быта.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18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46548" cy="177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5" y="4161008"/>
            <a:ext cx="2592287" cy="178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7328" y="23596"/>
            <a:ext cx="2664042" cy="355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0652" y="-1"/>
            <a:ext cx="2360328" cy="177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7329" y="3427832"/>
            <a:ext cx="2656672" cy="3430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0652" y="4147176"/>
            <a:ext cx="2441411" cy="179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0"/>
            <a:ext cx="2423517" cy="183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0458" y="4147176"/>
            <a:ext cx="2035036" cy="271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-23259" y="5373216"/>
            <a:ext cx="3226980" cy="160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857356" y="2285992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  <a:hlinkClick r:id="rId11" action="ppaction://hlinkfile"/>
              </a:rPr>
              <a:t>Фильм «Новочеркасск –столица казачества»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lum bright="10000"/>
          </a:blip>
          <a:srcRect r="2372" b="11858"/>
          <a:stretch>
            <a:fillRect/>
          </a:stretch>
        </p:blipFill>
        <p:spPr bwMode="auto">
          <a:xfrm>
            <a:off x="357158" y="1714488"/>
            <a:ext cx="3635896" cy="246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86182" y="1643050"/>
            <a:ext cx="3229029" cy="240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308" y="703638"/>
            <a:ext cx="8108942" cy="545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СОДЕРЖАНИЕ:</a:t>
            </a:r>
          </a:p>
          <a:p>
            <a:pPr algn="ctr"/>
            <a:endParaRPr lang="ru-RU" b="1" dirty="0">
              <a:solidFill>
                <a:srgbClr val="990033"/>
              </a:solidFill>
              <a:latin typeface="Arial Black" pitchFamily="34" charset="0"/>
            </a:endParaRPr>
          </a:p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Зарождение донского казачества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2. Семья казака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3. Костюмы донских казаков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4. Свадебный обряд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5. Праздники казаков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6. Быт казаков  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7. Кухня донских казаков</a:t>
            </a:r>
          </a:p>
          <a:p>
            <a:pPr marL="342900" indent="-342900" algn="just">
              <a:lnSpc>
                <a:spcPct val="200000"/>
              </a:lnSpc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8. Возрождение казачества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endParaRPr lang="ru-RU" b="1" dirty="0">
              <a:solidFill>
                <a:srgbClr val="990033"/>
              </a:solidFill>
              <a:latin typeface="Arial Black" pitchFamily="34" charset="0"/>
            </a:endParaRPr>
          </a:p>
        </p:txBody>
      </p:sp>
      <p:sp>
        <p:nvSpPr>
          <p:cNvPr id="3" name="Управляющая кнопка: далее 2">
            <a:hlinkClick r:id="rId2" action="ppaction://hlinksldjump" highlightClick="1"/>
          </p:cNvPr>
          <p:cNvSpPr/>
          <p:nvPr/>
        </p:nvSpPr>
        <p:spPr>
          <a:xfrm>
            <a:off x="5204714" y="2538335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5204714" y="3599586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5204714" y="1462680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rId5" action="ppaction://hlinksldjump" highlightClick="1"/>
          </p:cNvPr>
          <p:cNvSpPr/>
          <p:nvPr/>
        </p:nvSpPr>
        <p:spPr>
          <a:xfrm>
            <a:off x="5204714" y="2014110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1064" y="1201867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rId7" action="ppaction://hlinksldjump" highlightClick="1"/>
          </p:cNvPr>
          <p:cNvSpPr/>
          <p:nvPr/>
        </p:nvSpPr>
        <p:spPr>
          <a:xfrm>
            <a:off x="5204714" y="3062560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далее 13">
            <a:hlinkClick r:id="rId8" action="ppaction://hlinksldjump" highlightClick="1"/>
          </p:cNvPr>
          <p:cNvSpPr/>
          <p:nvPr/>
        </p:nvSpPr>
        <p:spPr>
          <a:xfrm>
            <a:off x="5198823" y="4136612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rId9" action="ppaction://hlinksldjump" highlightClick="1"/>
          </p:cNvPr>
          <p:cNvSpPr/>
          <p:nvPr/>
        </p:nvSpPr>
        <p:spPr>
          <a:xfrm>
            <a:off x="5198823" y="4696953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rId10" action="ppaction://hlinksldjump" highlightClick="1"/>
          </p:cNvPr>
          <p:cNvSpPr/>
          <p:nvPr/>
        </p:nvSpPr>
        <p:spPr>
          <a:xfrm>
            <a:off x="5198823" y="5245637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6012160" y="3795192"/>
            <a:ext cx="3000948" cy="252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b="1" smtClean="0">
                <a:solidFill>
                  <a:schemeClr val="tx1"/>
                </a:solidFill>
                <a:latin typeface="Arial Black" pitchFamily="34" charset="0"/>
              </a:rPr>
              <a:pPr/>
              <a:t>2</a:t>
            </a:fld>
            <a:endParaRPr lang="ru-RU" sz="1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355DD5C-7535-4306-85C5-666356B83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47664" y="5309240"/>
            <a:ext cx="3334801" cy="1243692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4437112"/>
            <a:ext cx="2376264" cy="215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69370" y="262136"/>
            <a:ext cx="7200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Список используемых источников:</a:t>
            </a:r>
            <a:endParaRPr kumimoji="0" lang="ru-RU" sz="1100" b="0" i="0" u="sng" strike="noStrike" cap="none" normalizeH="0" baseline="0" dirty="0">
              <a:ln>
                <a:noFill/>
              </a:ln>
              <a:solidFill>
                <a:srgbClr val="990000"/>
              </a:solidFill>
              <a:effectLst/>
              <a:latin typeface="Arial Black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1. Казачество. О прошлом, настоящем, и будущем казачества: - Санкт-Петербург, Собрание, 2007 г.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990000"/>
              </a:solidFill>
              <a:effectLst/>
              <a:latin typeface="Arial Black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2. Сухоруков, В.Д. Историческое описание земли Войска Донского – Ростов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/Д :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Терра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 2005. – 248 с. 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990000"/>
              </a:solidFill>
              <a:effectLst/>
              <a:latin typeface="Arial Black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3. Рыжкова Н.В. Донские казаки в войнах России начала ХХ века . – Ростов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/Д: Изд-во Ростовского университета, 2003. – 320 с.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990000"/>
              </a:solidFill>
              <a:effectLst/>
              <a:latin typeface="Arial Black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Астапенко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М.П. Донские казачьи атаманы – Ростов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/Д: Изд-во Приазовский Край, 1996 152 с.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990000"/>
              </a:solidFill>
              <a:effectLst/>
              <a:latin typeface="Arial Black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Астапенко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Г.Д. Быт, обычаи, обряды и праздники донских казаков – Ростов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/Д: Изд-во Приазовский Край, 2002, 304 с.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990000"/>
                </a:solidFill>
                <a:latin typeface="Arial Black" pitchFamily="34" charset="0"/>
              </a:rPr>
              <a:t>6. </a:t>
            </a:r>
            <a:r>
              <a:rPr lang="en-US" sz="2000" dirty="0">
                <a:solidFill>
                  <a:srgbClr val="990000"/>
                </a:solidFill>
                <a:latin typeface="Arial Black" pitchFamily="34" charset="0"/>
              </a:rPr>
              <a:t>http://www.razdory-museum.ru</a:t>
            </a:r>
            <a:endParaRPr lang="ru-RU" sz="2000" dirty="0">
              <a:solidFill>
                <a:srgbClr val="990000"/>
              </a:solidFill>
              <a:latin typeface="Arial Black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990000"/>
                </a:solidFill>
                <a:latin typeface="Arial Black" pitchFamily="34" charset="0"/>
              </a:rPr>
              <a:t>7. </a:t>
            </a:r>
            <a:r>
              <a:rPr lang="en-US" sz="2000" dirty="0">
                <a:solidFill>
                  <a:srgbClr val="990000"/>
                </a:solidFill>
                <a:latin typeface="Arial Black" pitchFamily="34" charset="0"/>
              </a:rPr>
              <a:t>http://peresvetkobr.ru.host1248820.serv20.hostland.ru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990000"/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20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767" y="1326303"/>
            <a:ext cx="391267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01Ef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667" y="1520395"/>
            <a:ext cx="4001357" cy="275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104586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cap="all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Зарождение донского</a:t>
            </a:r>
          </a:p>
          <a:p>
            <a:pPr algn="ctr"/>
            <a:r>
              <a:rPr lang="ru-RU" sz="3200" cap="all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казачества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28596" y="4714884"/>
            <a:ext cx="8286808" cy="188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История казачества - это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побочная река, </a:t>
            </a:r>
            <a:r>
              <a:rPr kumimoji="0" lang="ru-RU" sz="2800" b="1" i="0" u="none" strike="noStrike" cap="none" normalizeH="0" dirty="0">
                <a:ln>
                  <a:noFill/>
                </a:ln>
                <a:solidFill>
                  <a:srgbClr val="990033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впадающая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в большую реку русской истории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990033"/>
              </a:solidFill>
              <a:effectLst/>
              <a:latin typeface="Arial" pitchFamily="34" charset="0"/>
            </a:endParaRPr>
          </a:p>
          <a:p>
            <a:pPr marL="0" marR="0" lvl="0" indent="1905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В. Г. Белинский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3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035E69F-B13A-4B5B-B31E-0646E199DE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0648" y="5274708"/>
            <a:ext cx="2849272" cy="14867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6D8C4B6-DE27-4F72-924D-34D7BC6917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4" y="270450"/>
            <a:ext cx="4070378" cy="5904656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ACFDB15-464C-4D18-BBD2-F159A04E8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-99392"/>
            <a:ext cx="6132274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20114" y="714399"/>
            <a:ext cx="379223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Слово «казак» тюркского происхождения: вольный, свободный человек.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990033"/>
              </a:solidFill>
              <a:effectLst/>
              <a:latin typeface="Arial Black" pitchFamily="34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9900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Жили донские казаки свободной, независимой жизнью, занимались охотой, рыбной ловлей, военным промыслом. Селились по берегам Дона и его притоков городками, которые позже стали называть станицами.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4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3571876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99003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Совершая походы против турок, татар и ногайцев, казачество постепенно превратилось в крупную военную силу. </a:t>
            </a:r>
          </a:p>
          <a:p>
            <a:pPr lvl="0" indent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99003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Московское правительство стало привлекать казаков для охраны южных границ государства и платить им хлебное и денежное жалованье, предоставило право свободной торговли в пограничных городах, признало за Войском полусамостоятельное положение и его древний обычай: «С Дона выдачи нет».</a:t>
            </a:r>
            <a:r>
              <a:rPr lang="ru-RU" sz="2000" dirty="0">
                <a:solidFill>
                  <a:srgbClr val="990033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0648"/>
            <a:ext cx="3744416" cy="314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61" b="6294"/>
          <a:stretch>
            <a:fillRect/>
          </a:stretch>
        </p:blipFill>
        <p:spPr bwMode="auto">
          <a:xfrm>
            <a:off x="395536" y="260648"/>
            <a:ext cx="4098033" cy="309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возврат 6">
            <a:hlinkClick r:id="rId4" action="ppaction://hlinksldjump" highlightClick="1"/>
          </p:cNvPr>
          <p:cNvSpPr/>
          <p:nvPr/>
        </p:nvSpPr>
        <p:spPr>
          <a:xfrm>
            <a:off x="7286644" y="6215082"/>
            <a:ext cx="864096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3900" y="6500834"/>
            <a:ext cx="762000" cy="244475"/>
          </a:xfrm>
        </p:spPr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5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220911-E98E-4FA5-B12F-E127F33CD0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6552" y="0"/>
            <a:ext cx="5982245" cy="6643710"/>
          </a:xfrm>
          <a:prstGeom prst="rect">
            <a:avLst/>
          </a:prstGeom>
          <a:effectLst>
            <a:glow rad="1181100">
              <a:schemeClr val="accent1">
                <a:alpha val="16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586" y="188640"/>
            <a:ext cx="4320480" cy="693860"/>
          </a:xfrm>
        </p:spPr>
        <p:txBody>
          <a:bodyPr>
            <a:normAutofit/>
          </a:bodyPr>
          <a:lstStyle/>
          <a:p>
            <a:r>
              <a:rPr lang="ru-RU" cap="none" dirty="0">
                <a:solidFill>
                  <a:srgbClr val="990033"/>
                </a:solidFill>
                <a:effectLst/>
                <a:latin typeface="Arial Black" pitchFamily="34" charset="0"/>
              </a:rPr>
              <a:t>Семья казака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5796" y="357166"/>
            <a:ext cx="41616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Казак десятками лет находился бессменно на службе, казачка сама воспитывала и наставляла своего прекрасного младенца, «Готовясь в бой кровавый, помни мать свою». </a:t>
            </a:r>
          </a:p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В образе казачки история запечатлела сильный неукротимый нрав, деловитость, преданность семейному очагу. Это верная, преданная жена, заботливая мать и хозяйка.</a:t>
            </a:r>
          </a:p>
          <a:p>
            <a:pPr indent="457200"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</a:rPr>
              <a:t>Наверное, как ни к кому больше,  к казачке относится изречение древних, что «Женщина приходит в мир, чтобы возвеличить его своей красотой, материнской добротой и любовью».</a:t>
            </a:r>
            <a:endParaRPr lang="ru-RU" b="1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3900" y="6500834"/>
            <a:ext cx="762000" cy="244475"/>
          </a:xfrm>
        </p:spPr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6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58200" cy="1222375"/>
          </a:xfrm>
        </p:spPr>
        <p:txBody>
          <a:bodyPr>
            <a:normAutofit/>
          </a:bodyPr>
          <a:lstStyle/>
          <a:p>
            <a:r>
              <a:rPr lang="ru-RU" cap="none" dirty="0">
                <a:solidFill>
                  <a:srgbClr val="990033"/>
                </a:solidFill>
                <a:effectLst/>
                <a:latin typeface="Arial Black" pitchFamily="34" charset="0"/>
              </a:rPr>
              <a:t>Костюмы донских казаков</a:t>
            </a:r>
          </a:p>
        </p:txBody>
      </p:sp>
      <p:pic>
        <p:nvPicPr>
          <p:cNvPr id="4" name="Рисунок 3" descr="http://rostov-region.ru/books/item/f00/s00/z0000025/pic/00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3735">
            <a:off x="301518" y="1068127"/>
            <a:ext cx="338437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rostov-region.ru/books/item/f00/s00/z0000025/pic/000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1491">
            <a:off x="5380874" y="3990861"/>
            <a:ext cx="3358171" cy="24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3885184" y="928670"/>
            <a:ext cx="48965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17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Одежда казаков была русской и сохранила ряд архаических черт русского национального костюма. Крой в своей основе имеет простейшие геометрические формы: это круг, квадрат, что свидетельствует о древности кроя одежды и делало её практически безразмерной и идеальной приспособленной для передачи из поколения к поколению.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0995" y="4033073"/>
            <a:ext cx="50405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7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В 17-18 веке была самая разнообразная одежда, привезённая в основном из походов.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К началу 18 века сложился традиционный тип мужской одежды, обязательной принадлежностью которой являлся зипун, с ним носили рубахи, бешметы (кафтаны) шаровары, сапоги.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3900" y="6500834"/>
            <a:ext cx="762000" cy="244475"/>
          </a:xfrm>
        </p:spPr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7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3D01A8E-E125-4406-882E-59375E8439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351613" y="2913096"/>
            <a:ext cx="2765042" cy="1031808"/>
          </a:xfrm>
          <a:prstGeom prst="rect">
            <a:avLst/>
          </a:prstGeom>
        </p:spPr>
      </p:pic>
      <p:pic>
        <p:nvPicPr>
          <p:cNvPr id="4" name="Рисунок 3" descr="партрет Екатерины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8311" y="188640"/>
            <a:ext cx="266429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8375" y="156697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  </a:t>
            </a:r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Кардинальные изменения в мужском казачьем костюме произошли при Екатерине </a:t>
            </a:r>
            <a:r>
              <a:rPr lang="en-US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II</a:t>
            </a:r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, в результате введения в 1769 году военной реформы.</a:t>
            </a:r>
          </a:p>
          <a:p>
            <a:pPr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   С 1801 года военная форма стала обязательной для всего Войска Донского.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Форменная одежда состояла из куртки, шаровар, заправленных в сапоги, пояса с портупеей, чекменя, шинели и кивера.</a:t>
            </a:r>
          </a:p>
        </p:txBody>
      </p:sp>
      <p:pic>
        <p:nvPicPr>
          <p:cNvPr id="7" name="Рисунок 6" descr="don_cossacks2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3338365"/>
            <a:ext cx="2592288" cy="336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/>
          <p:cNvSpPr txBox="1"/>
          <p:nvPr/>
        </p:nvSpPr>
        <p:spPr>
          <a:xfrm>
            <a:off x="3275856" y="3573017"/>
            <a:ext cx="55446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Куртку, чекмень и шаровары шили из синего сукна с красными выпушками и лампасами.</a:t>
            </a:r>
          </a:p>
          <a:p>
            <a:pPr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  </a:t>
            </a:r>
            <a:r>
              <a:rPr lang="ru-RU" b="1" u="sng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У казаков лампас означал свободное состояние донцов, принадлежности их к казачьему сословию, а по цвету к – Войску.</a:t>
            </a:r>
          </a:p>
          <a:p>
            <a:pPr algn="just"/>
            <a:r>
              <a:rPr lang="ru-RU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 У донских казаков – красный, у уральских и астраханских – жёлтый лампас. 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3900" y="6500834"/>
            <a:ext cx="762000" cy="244475"/>
          </a:xfrm>
        </p:spPr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8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9858">
            <a:off x="357693" y="1174354"/>
            <a:ext cx="2015484" cy="3687907"/>
          </a:xfrm>
          <a:prstGeom prst="roundRect">
            <a:avLst>
              <a:gd name="adj" fmla="val 306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7723">
            <a:off x="6716202" y="1132979"/>
            <a:ext cx="1951839" cy="3555101"/>
          </a:xfrm>
          <a:prstGeom prst="roundRect">
            <a:avLst>
              <a:gd name="adj" fmla="val 22220"/>
            </a:avLst>
          </a:prstGeom>
          <a:ln>
            <a:noFill/>
          </a:ln>
          <a:effectLst>
            <a:glow>
              <a:schemeClr val="accent1"/>
            </a:glow>
            <a:innerShdw dist="254000" dir="63000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9512" y="14147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990033"/>
                </a:solidFill>
                <a:latin typeface="Arial Black" pitchFamily="34" charset="0"/>
              </a:rPr>
              <a:t>Одежда донских казачек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4941168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0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Материальная культура казаков формировалась под влиянием культур России, Украины и Востока.</a:t>
            </a:r>
          </a:p>
          <a:p>
            <a:pPr algn="just"/>
            <a:r>
              <a:rPr lang="ru-RU" sz="2000" b="1" dirty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  Это влияние можно увидеть в одежде казачек. Женщины долго сохраняли одежду тех мест, откуда они пришли.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731743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endParaRPr lang="ru-RU" sz="1700" b="1" dirty="0">
              <a:solidFill>
                <a:srgbClr val="990033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8434" name="Picture 2" descr="http://www.sigolochki.ru/imagesbin/b/7759_pc29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980728"/>
            <a:ext cx="1872208" cy="3685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://www.memorandum.ru/Photos/Porechie/porechie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7942" y="875359"/>
            <a:ext cx="1872208" cy="381375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Управляющая кнопка: возврат 8">
            <a:hlinkClick r:id="rId6" action="ppaction://hlinksldjump" highlightClick="1"/>
          </p:cNvPr>
          <p:cNvSpPr/>
          <p:nvPr/>
        </p:nvSpPr>
        <p:spPr>
          <a:xfrm>
            <a:off x="7215206" y="6357958"/>
            <a:ext cx="864096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9BB-1807-46CF-A020-4E108F735672}" type="slidenum">
              <a:rPr lang="ru-RU" sz="1800" smtClean="0">
                <a:solidFill>
                  <a:schemeClr val="tx1"/>
                </a:solidFill>
                <a:latin typeface="Arial Black" pitchFamily="34" charset="0"/>
              </a:rPr>
              <a:pPr/>
              <a:t>9</a:t>
            </a:fld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4765</TotalTime>
  <Words>1469</Words>
  <Application>Microsoft Office PowerPoint</Application>
  <PresentationFormat>Экран (4:3)</PresentationFormat>
  <Paragraphs>123</Paragraphs>
  <Slides>20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Слайд 1</vt:lpstr>
      <vt:lpstr>Слайд 2</vt:lpstr>
      <vt:lpstr>Слайд 3</vt:lpstr>
      <vt:lpstr>Слайд 4</vt:lpstr>
      <vt:lpstr>Слайд 5</vt:lpstr>
      <vt:lpstr>Семья казака</vt:lpstr>
      <vt:lpstr>Костюмы донских казаков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Акимова</cp:lastModifiedBy>
  <cp:revision>342</cp:revision>
  <dcterms:created xsi:type="dcterms:W3CDTF">2012-03-13T12:42:04Z</dcterms:created>
  <dcterms:modified xsi:type="dcterms:W3CDTF">2022-04-08T11:09:51Z</dcterms:modified>
</cp:coreProperties>
</file>